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embeddedFontLst>
    <p:embeddedFont>
      <p:font typeface="Rosarivo"/>
      <p:regular r:id="rId14"/>
      <p: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i+Oi2wiVJogkYoWdDrZQEj8ipy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sarivo-italic.fntdata"/><Relationship Id="rId14" Type="http://schemas.openxmlformats.org/officeDocument/2006/relationships/font" Target="fonts/Rosarivo-regular.fntdata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239450" y="1858952"/>
            <a:ext cx="97131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600" u="none" cap="none" strike="noStrike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INTRODUCTION TO PYTHON IDLE CONSOLE</a:t>
            </a:r>
            <a:endParaRPr b="0" i="0" sz="6600" u="none" cap="none" strike="noStrike">
              <a:solidFill>
                <a:srgbClr val="7F7F7F"/>
              </a:solidFill>
              <a:latin typeface="Rosarivo"/>
              <a:ea typeface="Rosarivo"/>
              <a:cs typeface="Rosarivo"/>
              <a:sym typeface="Rosari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/>
          <p:nvPr>
            <p:ph type="title"/>
          </p:nvPr>
        </p:nvSpPr>
        <p:spPr>
          <a:xfrm>
            <a:off x="943575" y="365125"/>
            <a:ext cx="104103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7200"/>
              <a:buFont typeface="Rosarivo"/>
              <a:buNone/>
            </a:pP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INTERACTIVE </a:t>
            </a:r>
            <a:b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</a:b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MODE</a:t>
            </a:r>
            <a:endParaRPr sz="5400">
              <a:solidFill>
                <a:srgbClr val="7F7F7F"/>
              </a:solidFill>
              <a:latin typeface="Rosarivo"/>
              <a:ea typeface="Rosarivo"/>
              <a:cs typeface="Rosarivo"/>
              <a:sym typeface="Rosarivo"/>
            </a:endParaRPr>
          </a:p>
        </p:txBody>
      </p:sp>
      <p:pic>
        <p:nvPicPr>
          <p:cNvPr id="90" name="Google Shape;90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03894" y="956490"/>
            <a:ext cx="4857900" cy="51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"/>
          <p:cNvSpPr txBox="1"/>
          <p:nvPr/>
        </p:nvSpPr>
        <p:spPr>
          <a:xfrm>
            <a:off x="669848" y="2354094"/>
            <a:ext cx="5740679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In interactive mode, </a:t>
            </a:r>
            <a:r>
              <a:rPr b="1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one line </a:t>
            </a: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of code can be written at a time in the command prompt.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The IDLE Shell checks for errors in the single line of code. If found, it throws an appropriate error message.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Otherwise, it asks for the next line of code.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>
            <p:ph type="title"/>
          </p:nvPr>
        </p:nvSpPr>
        <p:spPr>
          <a:xfrm>
            <a:off x="954925" y="365125"/>
            <a:ext cx="103227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7200"/>
              <a:buFont typeface="Rosarivo"/>
              <a:buNone/>
            </a:pP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SCRIPTING </a:t>
            </a:r>
            <a:b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</a:b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MODE</a:t>
            </a:r>
            <a:endParaRPr sz="5400">
              <a:solidFill>
                <a:srgbClr val="7F7F7F"/>
              </a:solidFill>
              <a:latin typeface="Rosarivo"/>
              <a:ea typeface="Rosarivo"/>
              <a:cs typeface="Rosarivo"/>
              <a:sym typeface="Rosarivo"/>
            </a:endParaRPr>
          </a:p>
        </p:txBody>
      </p:sp>
      <p:sp>
        <p:nvSpPr>
          <p:cNvPr id="97" name="Google Shape;97;p3"/>
          <p:cNvSpPr txBox="1"/>
          <p:nvPr/>
        </p:nvSpPr>
        <p:spPr>
          <a:xfrm>
            <a:off x="669848" y="2354094"/>
            <a:ext cx="6090875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In scripting mode, </a:t>
            </a:r>
            <a:r>
              <a:rPr b="1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all lines </a:t>
            </a: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of a code have to be written at a time.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The complete code is written </a:t>
            </a:r>
            <a:r>
              <a:rPr b="1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before we execute </a:t>
            </a: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the output of the code.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The IDLE Shell checks for errors in every single line of code during the </a:t>
            </a:r>
            <a:r>
              <a:rPr b="1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Run</a:t>
            </a: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. If found, it throws an appropriate error message.</a:t>
            </a:r>
            <a:endParaRPr/>
          </a:p>
        </p:txBody>
      </p:sp>
      <p:pic>
        <p:nvPicPr>
          <p:cNvPr id="98" name="Google Shape;9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09588" y="959900"/>
            <a:ext cx="4846525" cy="5189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960750" y="427050"/>
            <a:ext cx="5085900" cy="18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7200"/>
              <a:buFont typeface="Rosarivo"/>
              <a:buNone/>
            </a:pP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INCREASE </a:t>
            </a:r>
            <a:b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</a:b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FONT SIZE</a:t>
            </a:r>
            <a:endParaRPr sz="5400">
              <a:solidFill>
                <a:srgbClr val="7F7F7F"/>
              </a:solidFill>
              <a:latin typeface="Rosarivo"/>
              <a:ea typeface="Rosarivo"/>
              <a:cs typeface="Rosarivo"/>
              <a:sym typeface="Rosarivo"/>
            </a:endParaRPr>
          </a:p>
        </p:txBody>
      </p:sp>
      <p:pic>
        <p:nvPicPr>
          <p:cNvPr id="104" name="Google Shape;104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982" l="0" r="0" t="30648"/>
          <a:stretch/>
        </p:blipFill>
        <p:spPr>
          <a:xfrm>
            <a:off x="6217349" y="959899"/>
            <a:ext cx="5438700" cy="524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4"/>
          <p:cNvSpPr txBox="1"/>
          <p:nvPr/>
        </p:nvSpPr>
        <p:spPr>
          <a:xfrm>
            <a:off x="758758" y="2295727"/>
            <a:ext cx="4941652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To increase the font size of IDLE, click on </a:t>
            </a:r>
            <a:r>
              <a:rPr b="1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Options</a:t>
            </a: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 and then </a:t>
            </a:r>
            <a:r>
              <a:rPr b="1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Configure IDLE</a:t>
            </a: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Change the </a:t>
            </a:r>
            <a:r>
              <a:rPr b="1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Size</a:t>
            </a: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 and then click </a:t>
            </a:r>
            <a:r>
              <a:rPr b="1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Apply</a:t>
            </a: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79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2E75B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0732" y="589630"/>
            <a:ext cx="4523327" cy="5678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77938" y="589629"/>
            <a:ext cx="4523328" cy="5670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2443443" y="3279702"/>
            <a:ext cx="3839186" cy="2879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6"/>
          <p:cNvPicPr preferRelativeResize="0"/>
          <p:nvPr/>
        </p:nvPicPr>
        <p:blipFill rotWithShape="1">
          <a:blip r:embed="rId4">
            <a:alphaModFix/>
          </a:blip>
          <a:srcRect b="12191" l="0" r="2135" t="5582"/>
          <a:stretch/>
        </p:blipFill>
        <p:spPr>
          <a:xfrm>
            <a:off x="6122997" y="2900501"/>
            <a:ext cx="5772862" cy="363780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6"/>
          <p:cNvSpPr txBox="1"/>
          <p:nvPr>
            <p:ph type="title"/>
          </p:nvPr>
        </p:nvSpPr>
        <p:spPr>
          <a:xfrm>
            <a:off x="2256818" y="-20982"/>
            <a:ext cx="9320700" cy="118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6000"/>
              <a:buFont typeface="Rosarivo"/>
              <a:buNone/>
            </a:pP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SAVE YOUR CODE</a:t>
            </a:r>
            <a:endParaRPr sz="5400">
              <a:solidFill>
                <a:srgbClr val="7F7F7F"/>
              </a:solidFill>
              <a:latin typeface="Rosarivo"/>
              <a:ea typeface="Rosarivo"/>
              <a:cs typeface="Rosarivo"/>
              <a:sym typeface="Rosarivo"/>
            </a:endParaRPr>
          </a:p>
        </p:txBody>
      </p:sp>
      <p:sp>
        <p:nvSpPr>
          <p:cNvPr id="119" name="Google Shape;119;p6"/>
          <p:cNvSpPr txBox="1"/>
          <p:nvPr/>
        </p:nvSpPr>
        <p:spPr>
          <a:xfrm>
            <a:off x="894944" y="1083709"/>
            <a:ext cx="100875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2E75B5"/>
                </a:solidFill>
              </a:rPr>
              <a:t>To </a:t>
            </a:r>
            <a:r>
              <a:rPr lang="en-US" sz="2800">
                <a:solidFill>
                  <a:srgbClr val="2E75B5"/>
                </a:solidFill>
              </a:rPr>
              <a:t>save your code, click on </a:t>
            </a:r>
            <a:r>
              <a:rPr b="1" lang="en-US" sz="2800">
                <a:solidFill>
                  <a:srgbClr val="002060"/>
                </a:solidFill>
              </a:rPr>
              <a:t>File</a:t>
            </a:r>
            <a:r>
              <a:rPr lang="en-US" sz="2800">
                <a:solidFill>
                  <a:srgbClr val="2E75B5"/>
                </a:solidFill>
              </a:rPr>
              <a:t> and then </a:t>
            </a:r>
            <a:r>
              <a:rPr b="1" lang="en-US" sz="2800">
                <a:solidFill>
                  <a:srgbClr val="002060"/>
                </a:solidFill>
              </a:rPr>
              <a:t>Save. </a:t>
            </a:r>
            <a:r>
              <a:rPr lang="en-US" sz="2800">
                <a:solidFill>
                  <a:srgbClr val="2E75B5"/>
                </a:solidFill>
              </a:rPr>
              <a:t>If you are saving the code for the first time, click on </a:t>
            </a:r>
            <a:r>
              <a:rPr b="1" lang="en-US" sz="2800">
                <a:solidFill>
                  <a:srgbClr val="002060"/>
                </a:solidFill>
              </a:rPr>
              <a:t>Save As</a:t>
            </a:r>
            <a:r>
              <a:rPr lang="en-US" sz="2800">
                <a:solidFill>
                  <a:srgbClr val="2E75B5"/>
                </a:solidFill>
              </a:rPr>
              <a:t>.</a:t>
            </a:r>
            <a:endParaRPr sz="2800">
              <a:solidFill>
                <a:srgbClr val="2E75B5"/>
              </a:solidFill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Provide a relevant name to your program for future reference. 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"/>
          <p:cNvSpPr txBox="1"/>
          <p:nvPr/>
        </p:nvSpPr>
        <p:spPr>
          <a:xfrm>
            <a:off x="786580" y="1760707"/>
            <a:ext cx="10312680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It is mandatory to save your code before running it.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Every time you </a:t>
            </a:r>
            <a:r>
              <a:rPr b="1" lang="en-US" sz="280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make changes</a:t>
            </a:r>
            <a:r>
              <a:rPr lang="en-US" sz="28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, you need to </a:t>
            </a:r>
            <a:r>
              <a:rPr b="1" lang="en-US" sz="280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save</a:t>
            </a:r>
            <a:r>
              <a:rPr lang="en-US" sz="28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 your code.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It is recommended to provide a </a:t>
            </a:r>
            <a:r>
              <a:rPr b="1" lang="en-US" sz="280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relevant name </a:t>
            </a:r>
            <a:r>
              <a:rPr lang="en-US" sz="28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to your program for future reference.</a:t>
            </a:r>
            <a:endParaRPr b="0" i="0" sz="2800">
              <a:solidFill>
                <a:srgbClr val="2E75B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7"/>
          <p:cNvSpPr txBox="1"/>
          <p:nvPr/>
        </p:nvSpPr>
        <p:spPr>
          <a:xfrm>
            <a:off x="2262450" y="196074"/>
            <a:ext cx="9320700" cy="14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6000"/>
              <a:buFont typeface="Rosarivo"/>
              <a:buNone/>
            </a:pP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SAVE YOUR CODE (Contd.)</a:t>
            </a:r>
            <a:endParaRPr sz="5400">
              <a:solidFill>
                <a:srgbClr val="7F7F7F"/>
              </a:solidFill>
              <a:latin typeface="Rosarivo"/>
              <a:ea typeface="Rosarivo"/>
              <a:cs typeface="Rosarivo"/>
              <a:sym typeface="Rosariv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232651" y="1580745"/>
            <a:ext cx="5603131" cy="420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8"/>
          <p:cNvSpPr txBox="1"/>
          <p:nvPr/>
        </p:nvSpPr>
        <p:spPr>
          <a:xfrm>
            <a:off x="4941651" y="1074906"/>
            <a:ext cx="6682904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b="0" i="0" lang="en-US" sz="28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To run/execute your code, click on </a:t>
            </a:r>
            <a:r>
              <a:rPr b="1" i="0" lang="en-US" sz="280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Run</a:t>
            </a:r>
            <a:r>
              <a:rPr b="0" i="0" lang="en-US" sz="28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 and then </a:t>
            </a:r>
            <a:r>
              <a:rPr b="1" i="0" lang="en-US" sz="280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Run Module.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The code will be run in the IDLE Console.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2" name="Google Shape;132;p8"/>
          <p:cNvPicPr preferRelativeResize="0"/>
          <p:nvPr/>
        </p:nvPicPr>
        <p:blipFill rotWithShape="1">
          <a:blip r:embed="rId4">
            <a:alphaModFix/>
          </a:blip>
          <a:srcRect b="15311" l="0" r="0" t="0"/>
          <a:stretch/>
        </p:blipFill>
        <p:spPr>
          <a:xfrm>
            <a:off x="5235850" y="3254725"/>
            <a:ext cx="4512899" cy="322875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8"/>
          <p:cNvSpPr txBox="1"/>
          <p:nvPr>
            <p:ph type="title"/>
          </p:nvPr>
        </p:nvSpPr>
        <p:spPr>
          <a:xfrm>
            <a:off x="2256818" y="-20982"/>
            <a:ext cx="9320700" cy="118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6000"/>
              <a:buFont typeface="Rosarivo"/>
              <a:buNone/>
            </a:pP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RUN</a:t>
            </a:r>
            <a:r>
              <a:rPr lang="en-US" sz="5400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 YOUR CODE</a:t>
            </a:r>
            <a:endParaRPr sz="5400">
              <a:solidFill>
                <a:srgbClr val="7F7F7F"/>
              </a:solidFill>
              <a:latin typeface="Rosarivo"/>
              <a:ea typeface="Rosarivo"/>
              <a:cs typeface="Rosarivo"/>
              <a:sym typeface="Rosariv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"/>
          <p:cNvSpPr txBox="1"/>
          <p:nvPr/>
        </p:nvSpPr>
        <p:spPr>
          <a:xfrm>
            <a:off x="1239450" y="1905158"/>
            <a:ext cx="97131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600"/>
              <a:buFont typeface="Rosarivo"/>
              <a:buNone/>
            </a:pPr>
            <a:r>
              <a:rPr b="0" i="0" lang="en-US" sz="9600" u="none" cap="none" strike="noStrike">
                <a:solidFill>
                  <a:srgbClr val="7F7F7F"/>
                </a:solidFill>
                <a:latin typeface="Rosarivo"/>
                <a:ea typeface="Rosarivo"/>
                <a:cs typeface="Rosarivo"/>
                <a:sym typeface="Rosarivo"/>
              </a:rPr>
              <a:t>Happy Learning!</a:t>
            </a:r>
            <a:endParaRPr b="0" i="0" sz="9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2021-07-16T16:01:07Z</dcterms:created>
  <dc:creator>Aishwarya S</dc:creator>
</cp:coreProperties>
</file>